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422" r:id="rId4"/>
    <p:sldId id="432" r:id="rId5"/>
    <p:sldId id="446" r:id="rId6"/>
    <p:sldId id="423" r:id="rId7"/>
    <p:sldId id="424" r:id="rId8"/>
    <p:sldId id="425" r:id="rId9"/>
    <p:sldId id="426" r:id="rId10"/>
    <p:sldId id="427" r:id="rId11"/>
    <p:sldId id="428" r:id="rId12"/>
    <p:sldId id="429" r:id="rId13"/>
    <p:sldId id="445" r:id="rId14"/>
    <p:sldId id="430" r:id="rId15"/>
    <p:sldId id="431" r:id="rId16"/>
    <p:sldId id="433" r:id="rId17"/>
    <p:sldId id="434" r:id="rId18"/>
    <p:sldId id="435" r:id="rId19"/>
    <p:sldId id="436" r:id="rId20"/>
    <p:sldId id="437" r:id="rId21"/>
    <p:sldId id="439" r:id="rId22"/>
    <p:sldId id="440" r:id="rId23"/>
    <p:sldId id="438" r:id="rId24"/>
    <p:sldId id="441" r:id="rId25"/>
    <p:sldId id="442" r:id="rId26"/>
    <p:sldId id="443" r:id="rId27"/>
    <p:sldId id="444" r:id="rId28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5B1D71-9715-30A5-800E-1F5AB39BD0B0}" name="Sophia Koderer" initials="SK" userId="Sophia Koder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2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301" autoAdjust="0"/>
  </p:normalViewPr>
  <p:slideViewPr>
    <p:cSldViewPr>
      <p:cViewPr varScale="1">
        <p:scale>
          <a:sx n="79" d="100"/>
          <a:sy n="79" d="100"/>
        </p:scale>
        <p:origin x="504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4D57862-F653-4E85-B55D-5CAADB183D40}" type="datetimeFigureOut">
              <a:rPr lang="de-DE"/>
              <a:t>05.11.2024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9A1262F-3C9B-4D9F-8F8B-8D9905AB4082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Wir sind eines der drei Startups oder Jungen Unternehmen, zusammen mit </a:t>
            </a:r>
            <a:r>
              <a:rPr lang="de-DE" dirty="0" err="1"/>
              <a:t>WeSort</a:t>
            </a:r>
            <a:r>
              <a:rPr lang="de-DE" dirty="0"/>
              <a:t> und </a:t>
            </a:r>
            <a:r>
              <a:rPr lang="de-DE" dirty="0" err="1"/>
              <a:t>cirplus</a:t>
            </a:r>
            <a:r>
              <a:rPr lang="de-DE" dirty="0"/>
              <a:t>, die an dem Projekt mitarbeiten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985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794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C40A-AC54-9879-F863-C481D3FC801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1035DE-5D63-CADB-BF86-BE6FBE288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98139F-93EA-2329-8C88-5CE620C978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60509C-DEAF-A724-D27B-828E34931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380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149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91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F6E61-7050-D8EF-9B94-AD9F062780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F5786C-5C06-5DAA-BD88-37F1AFF25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043C35-0B7F-C6BA-C2AB-9C256807A5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AAEB2D-B184-F7AA-7225-28DD387FB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763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94516-53A6-DA34-E629-B8FD374DFC2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C6F267A-B47F-07FD-9788-D38BA07FA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FF6BAC-37B5-98A0-9A46-C323438358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6CD58A-6568-9652-9047-05C7233ED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918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4EB26-1E88-048D-5CEF-BC1BF32DBD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788CC75-6F9B-1343-CBA9-1A5810879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54D8BC7-DCF5-1AC4-8217-70F95BE713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75171C-2F53-B732-C58E-F315136AE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814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840DE-9B11-2209-0BF2-8562C1928D7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4897B7-95CB-6E0A-348B-A4CD91302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171434-C099-6127-ED4D-3FFB6BC362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47E1B1-7F38-A3AE-56CD-16BF4265E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7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600E6-2F53-53E9-2EAC-E5AF6199520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73DB1C-D257-68C1-9F56-F82B0A344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D7B486-310C-07D6-75CA-959DE196C3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1D7ABF-62B9-AA65-A830-1CF0900DA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75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493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3ED7-826D-F89A-A887-A911C3B3D4F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0FB5FA-246B-25F2-9C0B-20C36DC6F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D936FA8-B9CE-72A4-914F-D0BEADA321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0589B9-1F86-BE84-1B03-3D2E1083F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2211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7014-2458-684D-CA61-764F735EEA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D0EC42D-C421-A026-F596-6597EC79D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5D7624-132F-D507-96DC-724FD3F4A7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242C8E-F7C4-9273-A7F5-EE5FDF790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449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ECF4-3096-EE06-CE2C-49EC35B506D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8C95BB-1D7A-8957-9353-A4336D113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0B191E-F43F-1455-A648-CE6D5F3C7B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1C3916-337E-A70C-B75A-75D6203C0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517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FD7A-ED14-2B52-2785-BB0BFCDCC9A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08A93C-A808-8BF9-B602-592FF5D92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3B8E98-8EE1-4180-4261-EF58E0E8A4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1B7EC8-589E-F947-3029-F83899530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087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D1F38-DD66-6437-98EF-8173FC4D5D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A30AB3-38AE-465C-13CC-B7001C5F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F31CCD-9DDC-654C-C1FA-FF4C061D7A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14F3AA-1BCD-4A20-28CF-EC5DBAB1C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07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0F936-2BC1-F6C8-A241-C64B5BCB1D6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CE09DD-FB3E-CD96-2EB9-4F0149B02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42B08CE-31DE-B55F-60ED-189BB0AA9E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23110-C989-8847-43A5-1BD7D062F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091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686FC-17E7-4E05-8880-E2FB791982D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8FB6AA5-575D-85D5-DA01-9BAE73F7E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26C2639-9D35-7C88-DBF7-7F4B5C38FE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Wir sind eines der drei Startups oder Jungen Unternehmen, zusammen mit </a:t>
            </a:r>
            <a:r>
              <a:rPr lang="de-DE" dirty="0" err="1"/>
              <a:t>WeSort</a:t>
            </a:r>
            <a:r>
              <a:rPr lang="de-DE" dirty="0"/>
              <a:t> und </a:t>
            </a:r>
            <a:r>
              <a:rPr lang="de-DE" dirty="0" err="1"/>
              <a:t>cirplus</a:t>
            </a:r>
            <a:r>
              <a:rPr lang="de-DE" dirty="0"/>
              <a:t>, die an dem Projekt mitarbeiten</a:t>
            </a:r>
            <a:endParaRPr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B028C9-8007-64FC-4361-C34D4EB49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056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E422B-6446-E80C-FD77-D3B435ABB75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90A5B6-BCC4-9136-C428-23CD5AD5C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5A7163-4647-5F0D-E6EB-BE69EFAD11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1046A-537C-49DB-2772-BCB82E98BC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757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06958-6A83-113F-7A0F-41329D6322D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9C1B48-D615-A4C7-BC12-264303828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56EFA0-17F2-1E64-516B-573FF5C920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257D83-28E8-A8E9-4642-CE30F960C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00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33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334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873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57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>
                <a:latin typeface="Open Sans Light"/>
                <a:ea typeface="Open Sans Light"/>
                <a:cs typeface="Open Sans Light"/>
              </a:rPr>
              <a:t>Als nächstes soll das System mit einem richtigen Roboter zum Einsatz kommen und die Trajektorie soll mithilfe einer </a:t>
            </a:r>
            <a:r>
              <a:rPr lang="de-DE" dirty="0" err="1">
                <a:latin typeface="Open Sans Light"/>
                <a:ea typeface="Open Sans Light"/>
                <a:cs typeface="Open Sans Light"/>
              </a:rPr>
              <a:t>MixedReality</a:t>
            </a:r>
            <a:r>
              <a:rPr lang="de-DE" dirty="0">
                <a:latin typeface="Open Sans Light"/>
                <a:ea typeface="Open Sans Light"/>
                <a:cs typeface="Open Sans Light"/>
              </a:rPr>
              <a:t> Brille dargestellt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19A1262F-3C9B-4D9F-8F8B-8D9905AB4082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56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 bwMode="auto">
          <a:xfrm>
            <a:off x="571939" y="365125"/>
            <a:ext cx="11048124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570356" y="1825625"/>
            <a:ext cx="11048124" cy="4098097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+ subtitle" preserve="1" userDrawn="1">
  <p:cSld name="Title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 bwMode="auto">
          <a:xfrm>
            <a:off x="5161200" y="501997"/>
            <a:ext cx="5156399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 sz="2150"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 sz="2150"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 sz="2150"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 sz="2150"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 sz="2150"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 sz="2150"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 sz="2150"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 sz="215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 bwMode="auto">
          <a:xfrm>
            <a:off x="6339933" y="3085633"/>
            <a:ext cx="39776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hanks" preserve="1" userDrawn="1">
  <p:cSld name="Thank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 bwMode="auto">
          <a:xfrm>
            <a:off x="2235399" y="2831200"/>
            <a:ext cx="37960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 bwMode="auto">
          <a:xfrm flipH="1">
            <a:off x="6694496" y="2649000"/>
            <a:ext cx="3508000" cy="15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wo columns 1" preserve="1" userDrawn="1">
  <p:cSld name="Two columns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 bwMode="auto">
          <a:xfrm>
            <a:off x="1246221" y="3192433"/>
            <a:ext cx="3836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750">
                <a:solidFill>
                  <a:srgbClr val="B7B7B7"/>
                </a:solidFill>
                <a:latin typeface="Open Sans"/>
                <a:ea typeface="Open Sans"/>
                <a:cs typeface="Open Sans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 bwMode="auto">
          <a:xfrm>
            <a:off x="1246221" y="3429000"/>
            <a:ext cx="3836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rgbClr val="B7B7B7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 bwMode="auto">
          <a:xfrm>
            <a:off x="7161720" y="3192433"/>
            <a:ext cx="38364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750">
                <a:latin typeface="Open Sans"/>
                <a:ea typeface="Open Sans"/>
                <a:cs typeface="Open Sans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>
                <a:latin typeface="DM Serif Display"/>
                <a:ea typeface="DM Serif Display"/>
                <a:cs typeface="DM Serif Display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 bwMode="auto">
          <a:xfrm>
            <a:off x="7161720" y="3429000"/>
            <a:ext cx="3836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50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606046" y="263525"/>
            <a:ext cx="10747754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606046" y="1825625"/>
            <a:ext cx="10747754" cy="415057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 bwMode="auto">
          <a:xfrm>
            <a:off x="571939" y="365125"/>
            <a:ext cx="11048124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" name="Textplatzhalter 2"/>
          <p:cNvSpPr>
            <a:spLocks noGrp="1"/>
          </p:cNvSpPr>
          <p:nvPr>
            <p:ph idx="10"/>
          </p:nvPr>
        </p:nvSpPr>
        <p:spPr bwMode="auto">
          <a:xfrm>
            <a:off x="569101" y="1825625"/>
            <a:ext cx="11048123" cy="415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-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347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570350" y="365125"/>
            <a:ext cx="11051304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570348" y="1825625"/>
            <a:ext cx="5181600" cy="408484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440054" y="1825625"/>
            <a:ext cx="5181600" cy="408484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571939" y="365125"/>
            <a:ext cx="11048124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71937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571937" y="2505074"/>
            <a:ext cx="5157787" cy="340539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436875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436875" y="2505074"/>
            <a:ext cx="5183188" cy="340539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 bwMode="auto">
          <a:xfrm>
            <a:off x="571939" y="365125"/>
            <a:ext cx="11048124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93629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Ebene#</a:t>
            </a:r>
            <a:endParaRPr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399"/>
            <a:ext cx="3932237" cy="3860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936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399"/>
            <a:ext cx="3932237" cy="3860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/>
          <p:nvPr userDrawn="1"/>
        </p:nvSpPr>
        <p:spPr bwMode="auto">
          <a:xfrm>
            <a:off x="0" y="6731000"/>
            <a:ext cx="12192067" cy="127000"/>
          </a:xfrm>
          <a:prstGeom prst="rect">
            <a:avLst/>
          </a:prstGeom>
          <a:gradFill>
            <a:gsLst>
              <a:gs pos="0">
                <a:srgbClr val="362382"/>
              </a:gs>
              <a:gs pos="38000">
                <a:srgbClr val="552478"/>
              </a:gs>
              <a:gs pos="72000">
                <a:srgbClr val="A32760"/>
              </a:gs>
              <a:gs pos="100000">
                <a:srgbClr val="DF2A4C"/>
              </a:gs>
            </a:gsLst>
            <a:lin ang="0" scaled="1"/>
          </a:gradFill>
          <a:ln w="12700">
            <a:miter lim="400000"/>
          </a:ln>
        </p:spPr>
        <p:txBody>
          <a:bodyPr lIns="45719" rIns="45719"/>
          <a:lstStyle/>
          <a:p>
            <a:pPr>
              <a:defRPr/>
            </a:pPr>
            <a:endParaRPr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569102" y="376700"/>
            <a:ext cx="107846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69102" y="1825625"/>
            <a:ext cx="10784698" cy="415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pic>
        <p:nvPicPr>
          <p:cNvPr id="10" name="Grafik 36"/>
          <p:cNvPicPr>
            <a:picLocks noChangeAspect="1"/>
          </p:cNvPicPr>
          <p:nvPr userDrawn="1"/>
        </p:nvPicPr>
        <p:blipFill>
          <a:blip r:embed="rId17"/>
          <a:stretch/>
        </p:blipFill>
        <p:spPr bwMode="auto">
          <a:xfrm>
            <a:off x="10170255" y="6155753"/>
            <a:ext cx="1846573" cy="3956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2800">
          <a:solidFill>
            <a:schemeClr val="tx1"/>
          </a:solidFill>
          <a:latin typeface="Open Sans"/>
          <a:ea typeface="Open Sans"/>
          <a:cs typeface="Open San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400">
          <a:solidFill>
            <a:schemeClr val="tx1"/>
          </a:solidFill>
          <a:latin typeface="Open Sans Light"/>
          <a:ea typeface="Open Sans Light"/>
          <a:cs typeface="Open Sans Light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Open Sans Light"/>
          <a:ea typeface="Open Sans Light"/>
          <a:cs typeface="Open Sans Light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Open Sans Light"/>
          <a:ea typeface="Open Sans Light"/>
          <a:cs typeface="Open Sans Light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Open Sans Light"/>
          <a:ea typeface="Open Sans Light"/>
          <a:cs typeface="Open Sans Light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>
          <a:solidFill>
            <a:schemeClr val="tx1"/>
          </a:solidFill>
          <a:latin typeface="Open Sans Light"/>
          <a:ea typeface="Open Sans Light"/>
          <a:cs typeface="Open Sans Light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36238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99417" y="2905149"/>
            <a:ext cx="4418080" cy="94673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B210100-9468-F624-156F-57FA290A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780" y="846117"/>
            <a:ext cx="5354440" cy="51657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A75C779-ADF3-8A19-EA93-B1618139D80F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8A7AA8D-FA04-B89C-1810-9D586F1EFC19}"/>
              </a:ext>
            </a:extLst>
          </p:cNvPr>
          <p:cNvSpPr txBox="1"/>
          <p:nvPr/>
        </p:nvSpPr>
        <p:spPr bwMode="auto">
          <a:xfrm>
            <a:off x="495300" y="2060848"/>
            <a:ext cx="4520580" cy="353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Top 10 </a:t>
            </a:r>
            <a:r>
              <a:rPr lang="de-DE" sz="28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Houses</a:t>
            </a:r>
            <a:r>
              <a:rPr lang="de-DE" sz="28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de-DE" sz="28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</a:t>
            </a:r>
            <a:r>
              <a:rPr lang="de-DE" sz="28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price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de-DE" sz="2000" b="0" i="0" dirty="0">
                <a:effectLst/>
                <a:latin typeface="Open Sans Light" panose="020B0306030504020204"/>
              </a:rPr>
              <a:t>5664000.000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sqft_living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de-DE" sz="2000" b="0" i="0" dirty="0">
                <a:effectLst/>
                <a:latin typeface="Open Sans Light" panose="020B0306030504020204"/>
              </a:rPr>
              <a:t>8729.000</a:t>
            </a:r>
            <a:endParaRPr lang="de-DE" sz="2000" dirty="0">
              <a:latin typeface="Open Sans Light" panose="020B03060305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view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de-DE" sz="2000" b="0" i="0" dirty="0">
                <a:effectLst/>
                <a:latin typeface="Open Sans Light" panose="020B0306030504020204"/>
              </a:rPr>
              <a:t>2.500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Grade: </a:t>
            </a:r>
            <a:r>
              <a:rPr lang="de-DE" sz="2000" b="0" i="0" dirty="0">
                <a:effectLst/>
                <a:latin typeface="Open Sans Light" panose="020B0306030504020204"/>
              </a:rPr>
              <a:t>12.200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Condition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de-DE" sz="2000" b="0" i="0" dirty="0">
                <a:effectLst/>
                <a:latin typeface="Open Sans Light" panose="020B0306030504020204"/>
              </a:rPr>
              <a:t>3.200</a:t>
            </a:r>
            <a:endParaRPr lang="de-DE" sz="2000" dirty="0"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114CC6-B7CC-6815-2625-D128E755074E}"/>
              </a:ext>
            </a:extLst>
          </p:cNvPr>
          <p:cNvSpPr txBox="1"/>
          <p:nvPr/>
        </p:nvSpPr>
        <p:spPr>
          <a:xfrm>
            <a:off x="7232945" y="2219848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Trop</a:t>
            </a:r>
            <a:r>
              <a:rPr lang="de-DE" dirty="0"/>
              <a:t> 10 </a:t>
            </a:r>
            <a:r>
              <a:rPr lang="de-DE" dirty="0" err="1"/>
              <a:t>Houses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price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91DE10-B59C-4C3D-CF3D-10607E7E3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2564904"/>
            <a:ext cx="4861204" cy="36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2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A204BE8-8F84-5C8B-C9B3-FB82E9E53A4E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8A7AA8D-FA04-B89C-1810-9D586F1EFC19}"/>
              </a:ext>
            </a:extLst>
          </p:cNvPr>
          <p:cNvSpPr txBox="1"/>
          <p:nvPr/>
        </p:nvSpPr>
        <p:spPr bwMode="auto">
          <a:xfrm>
            <a:off x="495300" y="2060848"/>
            <a:ext cx="4520580" cy="491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Top 10 </a:t>
            </a:r>
            <a:r>
              <a:rPr lang="de-DE" sz="28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Houses</a:t>
            </a:r>
            <a:r>
              <a:rPr lang="de-DE" sz="28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de-DE" sz="28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</a:t>
            </a:r>
            <a:r>
              <a:rPr lang="de-DE" sz="28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price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de-DE" sz="2000" b="0" i="0" dirty="0">
                <a:effectLst/>
                <a:latin typeface="Open Sans Light" panose="020B0306030504020204"/>
              </a:rPr>
              <a:t>5664000.000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sqft_living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de-DE" sz="2000" b="0" i="0" dirty="0">
                <a:effectLst/>
                <a:latin typeface="Open Sans Light" panose="020B0306030504020204"/>
              </a:rPr>
              <a:t>8729.000</a:t>
            </a:r>
            <a:endParaRPr lang="de-DE" sz="2000" dirty="0">
              <a:latin typeface="Open Sans Light" panose="020B03060305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view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de-DE" sz="2000" b="0" i="0" dirty="0">
                <a:effectLst/>
                <a:latin typeface="Open Sans Light" panose="020B0306030504020204"/>
              </a:rPr>
              <a:t>2.500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Grade: </a:t>
            </a:r>
            <a:r>
              <a:rPr lang="de-DE" sz="2000" b="0" i="0" dirty="0">
                <a:effectLst/>
                <a:latin typeface="Open Sans Light" panose="020B0306030504020204"/>
              </a:rPr>
              <a:t>12.200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Condition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de-DE" sz="2000" b="0" i="0" dirty="0">
                <a:effectLst/>
                <a:latin typeface="Open Sans Light" panose="020B0306030504020204"/>
              </a:rPr>
              <a:t>3.200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000" dirty="0"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Locations: </a:t>
            </a:r>
            <a:r>
              <a:rPr lang="de-DE" sz="2000" b="0" i="0" dirty="0">
                <a:effectLst/>
                <a:latin typeface="Open Sans Light" panose="020B0306030504020204"/>
              </a:rPr>
              <a:t>98102,98004,98039,</a:t>
            </a:r>
            <a:br>
              <a:rPr lang="de-DE" sz="2000" b="0" i="0" dirty="0">
                <a:effectLst/>
                <a:latin typeface="Open Sans Light" panose="020B0306030504020204"/>
              </a:rPr>
            </a:br>
            <a:r>
              <a:rPr lang="de-DE" sz="2000" b="0" i="0" dirty="0">
                <a:effectLst/>
                <a:latin typeface="Open Sans Light" panose="020B0306030504020204"/>
              </a:rPr>
              <a:t>98040, 98033, 98155</a:t>
            </a:r>
            <a:endParaRPr lang="de-DE" sz="2000" dirty="0"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114CC6-B7CC-6815-2625-D128E755074E}"/>
              </a:ext>
            </a:extLst>
          </p:cNvPr>
          <p:cNvSpPr txBox="1"/>
          <p:nvPr/>
        </p:nvSpPr>
        <p:spPr>
          <a:xfrm>
            <a:off x="7232945" y="2219848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Trop</a:t>
            </a:r>
            <a:r>
              <a:rPr lang="de-DE" dirty="0"/>
              <a:t> 10 </a:t>
            </a:r>
            <a:r>
              <a:rPr lang="de-DE" dirty="0" err="1"/>
              <a:t>Houses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price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91DE10-B59C-4C3D-CF3D-10607E7E3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2564904"/>
            <a:ext cx="4861204" cy="36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1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114CC6-B7CC-6815-2625-D128E755074E}"/>
              </a:ext>
            </a:extLst>
          </p:cNvPr>
          <p:cNvSpPr txBox="1"/>
          <p:nvPr/>
        </p:nvSpPr>
        <p:spPr>
          <a:xfrm>
            <a:off x="800747" y="215299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Underrated</a:t>
            </a:r>
            <a:r>
              <a:rPr lang="de-DE" dirty="0"/>
              <a:t> </a:t>
            </a:r>
            <a:r>
              <a:rPr lang="de-DE" dirty="0" err="1"/>
              <a:t>houses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&amp; </a:t>
            </a:r>
            <a:r>
              <a:rPr lang="de-DE" dirty="0" err="1"/>
              <a:t>features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5E9117C-8418-7741-2B01-83D2F64A6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59" y="2574196"/>
            <a:ext cx="4680520" cy="29128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0535977-B228-405B-96B4-709749818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2574196"/>
            <a:ext cx="4212838" cy="291287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F4062F8-AE70-6D79-4138-7FBCC2F7B800}"/>
              </a:ext>
            </a:extLst>
          </p:cNvPr>
          <p:cNvSpPr txBox="1"/>
          <p:nvPr/>
        </p:nvSpPr>
        <p:spPr bwMode="auto">
          <a:xfrm>
            <a:off x="6195465" y="2177480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Underrated</a:t>
            </a:r>
            <a:r>
              <a:rPr lang="de-DE" dirty="0"/>
              <a:t> </a:t>
            </a:r>
            <a:r>
              <a:rPr lang="de-DE" dirty="0" err="1"/>
              <a:t>houses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&amp; </a:t>
            </a:r>
            <a:r>
              <a:rPr lang="de-DE" dirty="0" err="1"/>
              <a:t>features</a:t>
            </a:r>
            <a:r>
              <a:rPr lang="de-DE" dirty="0"/>
              <a:t> &amp; </a:t>
            </a:r>
            <a:r>
              <a:rPr lang="de-DE" dirty="0" err="1"/>
              <a:t>location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6741AE-E69F-5754-351F-747C86F7A790}"/>
              </a:ext>
            </a:extLst>
          </p:cNvPr>
          <p:cNvSpPr txBox="1"/>
          <p:nvPr/>
        </p:nvSpPr>
        <p:spPr>
          <a:xfrm>
            <a:off x="262423" y="5661248"/>
            <a:ext cx="3111749" cy="878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16 </a:t>
            </a:r>
            <a:r>
              <a:rPr lang="de-DE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</a:t>
            </a:r>
            <a:r>
              <a:rPr lang="de-DE" sz="1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ouses</a:t>
            </a:r>
            <a:r>
              <a:rPr lang="de-DE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1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found</a:t>
            </a:r>
            <a:endParaRPr lang="de-DE" sz="1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Potential ROI: </a:t>
            </a:r>
            <a:r>
              <a:rPr lang="de-DE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3.245.250$</a:t>
            </a:r>
            <a:endParaRPr lang="de-DE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06F5D5B-5A6A-826C-DA7D-E948A2B8EC4B}"/>
              </a:ext>
            </a:extLst>
          </p:cNvPr>
          <p:cNvSpPr txBox="1"/>
          <p:nvPr/>
        </p:nvSpPr>
        <p:spPr bwMode="auto">
          <a:xfrm>
            <a:off x="6364121" y="5661248"/>
            <a:ext cx="3111749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3</a:t>
            </a:r>
            <a:r>
              <a:rPr lang="de-DE" sz="18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h</a:t>
            </a:r>
            <a:r>
              <a:rPr lang="de-DE" sz="18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ouses</a:t>
            </a:r>
            <a:r>
              <a:rPr lang="de-DE" sz="18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18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found</a:t>
            </a:r>
            <a:endParaRPr lang="de-DE" sz="1800" dirty="0"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Open Sans Light" panose="020B0306030504020204"/>
              </a:rPr>
              <a:t>Potential ROI: </a:t>
            </a:r>
            <a:r>
              <a:rPr lang="de-DE" b="1" dirty="0">
                <a:latin typeface="Open Sans Light" panose="020B0306030504020204"/>
              </a:rPr>
              <a:t>2.537.334$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2853766-75D3-43E5-8A6B-D6C7C11B07B8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23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16E6452-0790-A2E6-1CC4-B1BBAF7550D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E8871A18-7292-6680-886E-665FEB0357B3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749B896-5EE5-3D02-5922-A9E3E87EB426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CD6E60E-4CA4-3E17-7DB8-41EF58FEB6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7AF0CB-BB31-8303-BDD1-32DBFF4D232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2EB786E-C1E4-5107-C335-3B4CBFDFDD57}"/>
              </a:ext>
            </a:extLst>
          </p:cNvPr>
          <p:cNvSpPr txBox="1"/>
          <p:nvPr/>
        </p:nvSpPr>
        <p:spPr bwMode="auto">
          <a:xfrm>
            <a:off x="495300" y="2060848"/>
            <a:ext cx="4861204" cy="473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House </a:t>
            </a: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prices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based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Grades</a:t>
            </a:r>
            <a:r>
              <a:rPr lang="de-DE" sz="28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A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very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high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variance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last grade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means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potentially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high ROI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000" dirty="0"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Comparison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features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yields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two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possible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Appartments</a:t>
            </a:r>
            <a:endParaRPr lang="de-DE" sz="2000" dirty="0"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Potential ROI: </a:t>
            </a:r>
            <a:r>
              <a:rPr lang="de-DE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2.335.000$</a:t>
            </a:r>
            <a:endParaRPr lang="de-DE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28309B2-B49B-B24C-A537-7E925D553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111" y="2437057"/>
            <a:ext cx="5997296" cy="41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3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971FABD-41F8-30A1-4C64-9AB672D5788F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What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neighborhood</a:t>
            </a:r>
            <a:r>
              <a:rPr lang="de-DE" sz="3600" dirty="0">
                <a:solidFill>
                  <a:schemeClr val="bg1"/>
                </a:solidFill>
              </a:rPr>
              <a:t>?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8A7AA8D-FA04-B89C-1810-9D586F1EFC19}"/>
              </a:ext>
            </a:extLst>
          </p:cNvPr>
          <p:cNvSpPr txBox="1"/>
          <p:nvPr/>
        </p:nvSpPr>
        <p:spPr bwMode="auto">
          <a:xfrm>
            <a:off x="495300" y="2060848"/>
            <a:ext cx="4520580" cy="500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Districts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expensive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than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others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Distance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city-center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114CC6-B7CC-6815-2625-D128E755074E}"/>
              </a:ext>
            </a:extLst>
          </p:cNvPr>
          <p:cNvSpPr txBox="1"/>
          <p:nvPr/>
        </p:nvSpPr>
        <p:spPr>
          <a:xfrm>
            <a:off x="7552788" y="2223772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Districts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price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AE8190-CC5C-3585-4000-0271DE83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89180"/>
            <a:ext cx="4657964" cy="3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8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What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neighborhood</a:t>
            </a:r>
            <a:r>
              <a:rPr lang="de-DE" sz="3600" dirty="0">
                <a:solidFill>
                  <a:schemeClr val="bg1"/>
                </a:solidFill>
              </a:rPr>
              <a:t>?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8A7AA8D-FA04-B89C-1810-9D586F1EFC19}"/>
              </a:ext>
            </a:extLst>
          </p:cNvPr>
          <p:cNvSpPr txBox="1"/>
          <p:nvPr/>
        </p:nvSpPr>
        <p:spPr bwMode="auto">
          <a:xfrm>
            <a:off x="495300" y="2060848"/>
            <a:ext cx="4520580" cy="528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Districts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closer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city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center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exprensive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appartments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neighborhood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yields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biggest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invest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3D525B-C968-0D13-69FB-383FD8DB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2276872"/>
            <a:ext cx="6984776" cy="371385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5361551-A5C0-B7CE-9403-99BBA2A04F35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4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EC4968A-E00D-0CF2-6864-0551BB121A3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401BCFA-A426-5064-EBC7-4EE66F9D0C19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FC0AFBB-9269-9D86-3DC1-23082199FF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E33EEE-8811-FE47-4124-80C89185D2D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What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neighborhood</a:t>
            </a:r>
            <a:r>
              <a:rPr lang="de-DE" sz="3600" dirty="0">
                <a:solidFill>
                  <a:schemeClr val="bg1"/>
                </a:solidFill>
              </a:rPr>
              <a:t>?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1895B45D-07A5-1E78-BCAA-B2E60566ACF5}"/>
              </a:ext>
            </a:extLst>
          </p:cNvPr>
          <p:cNvSpPr txBox="1"/>
          <p:nvPr/>
        </p:nvSpPr>
        <p:spPr bwMode="auto">
          <a:xfrm>
            <a:off x="495300" y="2060848"/>
            <a:ext cx="4520580" cy="482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Districts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best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yield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Comparison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between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Quantiles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Q1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Q3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IQR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possible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range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profit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Graph of IQR The formula used to normalize the data is given in equation (2).">
            <a:extLst>
              <a:ext uri="{FF2B5EF4-FFF2-40B4-BE49-F238E27FC236}">
                <a16:creationId xmlns:a16="http://schemas.microsoft.com/office/drawing/2014/main" id="{A2552C6D-087E-1FBB-DF0A-78B4BB46F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427" y="2276872"/>
            <a:ext cx="493395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DF639CC-487D-E119-F806-6210703B1FEA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36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BE75A5-6948-A6D6-5BAD-26D6D21CDCD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8B2A545-F2FA-4B78-DCAB-A77232AEEAAE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7BC969-8DC4-1362-EFFA-9E62D6BBC6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910536-86A4-D12D-F07E-9CCD5CC61614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What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neighborhood</a:t>
            </a:r>
            <a:r>
              <a:rPr lang="de-DE" sz="3600" dirty="0">
                <a:solidFill>
                  <a:schemeClr val="bg1"/>
                </a:solidFill>
              </a:rPr>
              <a:t>?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223C35E8-3E0E-2D85-9600-F09500AFD660}"/>
              </a:ext>
            </a:extLst>
          </p:cNvPr>
          <p:cNvSpPr txBox="1"/>
          <p:nvPr/>
        </p:nvSpPr>
        <p:spPr bwMode="auto">
          <a:xfrm>
            <a:off x="495300" y="2060848"/>
            <a:ext cx="6104756" cy="233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Districts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best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yield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Distribution: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best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vs.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actual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case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Graph of IQR The formula used to normalize the data is given in equation (2).">
            <a:extLst>
              <a:ext uri="{FF2B5EF4-FFF2-40B4-BE49-F238E27FC236}">
                <a16:creationId xmlns:a16="http://schemas.microsoft.com/office/drawing/2014/main" id="{3BB74838-070D-6F07-DBD8-31B74640E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73" y="3339308"/>
            <a:ext cx="3617746" cy="321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CEFEC0-AA5A-6B37-54DC-3B24AD772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267" y="3690417"/>
            <a:ext cx="3712422" cy="251743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23073DC-5CD4-3C8C-64CC-9BC3A125C51F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195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D68280A-A984-4234-CFC8-FA6972DF725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D565959-E4A3-62C0-A9FB-DA3C515AEBD6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E6A6EB-B0BA-60DD-C2E3-8756010C83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F04DF3-751E-EE04-F437-47A5209E2BC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What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neighborhood</a:t>
            </a:r>
            <a:r>
              <a:rPr lang="de-DE" sz="3600" dirty="0">
                <a:solidFill>
                  <a:schemeClr val="bg1"/>
                </a:solidFill>
              </a:rPr>
              <a:t>?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E1CDA007-A1F7-0A42-DE65-F7B513552D28}"/>
              </a:ext>
            </a:extLst>
          </p:cNvPr>
          <p:cNvSpPr txBox="1"/>
          <p:nvPr/>
        </p:nvSpPr>
        <p:spPr bwMode="auto">
          <a:xfrm>
            <a:off x="495300" y="2060848"/>
            <a:ext cx="6104756" cy="427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Best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estimate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orth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 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 per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Squarefoot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Better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representation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assets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worth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 per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sqft_living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63AFF9-238B-C154-BE84-2A4E040B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2444030"/>
            <a:ext cx="5560540" cy="38646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0DA7D22-87F0-80C3-9797-1D435155BB2E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19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C4F9C08-29D1-9C2A-20C2-8A9071F3428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1D481AE-DA43-7D29-1B1E-81359254DD75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8A42A3-2F97-6CD4-2F82-A2CF4695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4B8EEC-11BD-FA7F-0A81-A379D581E73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What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neighborhood</a:t>
            </a:r>
            <a:r>
              <a:rPr lang="de-DE" sz="3600" dirty="0">
                <a:solidFill>
                  <a:schemeClr val="bg1"/>
                </a:solidFill>
              </a:rPr>
              <a:t>?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09505EF2-4AA8-B30F-EA64-76F024FF7A01}"/>
              </a:ext>
            </a:extLst>
          </p:cNvPr>
          <p:cNvSpPr txBox="1"/>
          <p:nvPr/>
        </p:nvSpPr>
        <p:spPr bwMode="auto">
          <a:xfrm>
            <a:off x="495300" y="2060848"/>
            <a:ext cx="7688932" cy="510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Process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calculare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IQR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all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based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their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Price/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sqft_living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sort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dataset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highest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IQR </a:t>
            </a:r>
            <a:b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=&gt;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highes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possible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return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invest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  <a:b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check individual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distrcts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underrated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assets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based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same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metric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45DBF06-9D97-6AB4-2264-A1AF60788F27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189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472E65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Licht enthält.&#10;&#10;Automatisch generierte Beschreibung"/>
          <p:cNvPicPr>
            <a:picLocks noChangeAspect="1"/>
          </p:cNvPicPr>
          <p:nvPr/>
        </p:nvPicPr>
        <p:blipFill>
          <a:blip r:embed="rId3">
            <a:alphaModFix amt="20000"/>
          </a:blip>
          <a:srcRect l="16267" t="20993" r="16244"/>
          <a:stretch/>
        </p:blipFill>
        <p:spPr bwMode="auto">
          <a:xfrm>
            <a:off x="-1" y="-1"/>
            <a:ext cx="12192001" cy="6513053"/>
          </a:xfrm>
          <a:prstGeom prst="rect">
            <a:avLst/>
          </a:prstGeom>
        </p:spPr>
      </p:pic>
      <p:pic>
        <p:nvPicPr>
          <p:cNvPr id="6" name="Grafik 6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170937" y="6156614"/>
            <a:ext cx="1846149" cy="397452"/>
          </a:xfrm>
          <a:prstGeom prst="rect">
            <a:avLst/>
          </a:prstGeom>
        </p:spPr>
      </p:pic>
      <p:grpSp>
        <p:nvGrpSpPr>
          <p:cNvPr id="41" name="Gruppieren 40"/>
          <p:cNvGrpSpPr/>
          <p:nvPr/>
        </p:nvGrpSpPr>
        <p:grpSpPr bwMode="auto">
          <a:xfrm>
            <a:off x="1710324" y="813454"/>
            <a:ext cx="8767084" cy="5231092"/>
            <a:chOff x="1710324" y="1042698"/>
            <a:chExt cx="8767084" cy="5231092"/>
          </a:xfrm>
        </p:grpSpPr>
        <p:grpSp>
          <p:nvGrpSpPr>
            <p:cNvPr id="27" name="Gruppieren 26"/>
            <p:cNvGrpSpPr/>
            <p:nvPr/>
          </p:nvGrpSpPr>
          <p:grpSpPr bwMode="auto">
            <a:xfrm>
              <a:off x="1856375" y="2050568"/>
              <a:ext cx="8479247" cy="2540557"/>
              <a:chOff x="1856375" y="1876079"/>
              <a:chExt cx="8479247" cy="2540557"/>
            </a:xfrm>
          </p:grpSpPr>
          <p:sp>
            <p:nvSpPr>
              <p:cNvPr id="8" name="Google Shape;193;p33"/>
              <p:cNvSpPr txBox="1"/>
              <p:nvPr/>
            </p:nvSpPr>
            <p:spPr bwMode="auto">
              <a:xfrm flipH="1">
                <a:off x="1933619" y="1876079"/>
                <a:ext cx="8324761" cy="928316"/>
              </a:xfrm>
              <a:prstGeom prst="rect">
                <a:avLst/>
              </a:prstGeom>
              <a:grpFill/>
            </p:spPr>
            <p:txBody>
              <a:bodyPr spcFirstLastPara="1" vert="horz" wrap="square" lIns="121900" tIns="121900" rIns="121900" bIns="121900" rtlCol="0" anchor="b" anchorCtr="0">
                <a:noAutofit/>
              </a:bodyPr>
              <a:lstStyle>
                <a:lvl1pPr algn="l" defTabSz="914400">
                  <a:lnSpc>
                    <a:spcPct val="90000"/>
                  </a:lnSpc>
                  <a:spcBef>
                    <a:spcPts val="0"/>
                  </a:spcBef>
                  <a:buNone/>
                  <a:defRPr sz="2800">
                    <a:solidFill>
                      <a:schemeClr val="tx1"/>
                    </a:solidFill>
                    <a:latin typeface="Open Sans"/>
                    <a:ea typeface="Open Sans"/>
                    <a:cs typeface="Open Sans"/>
                  </a:defRPr>
                </a:lvl1pPr>
              </a:lstStyle>
              <a:p>
                <a:pPr algn="ctr">
                  <a:defRPr/>
                </a:pPr>
                <a:r>
                  <a:rPr lang="de-DE" sz="4000" dirty="0">
                    <a:solidFill>
                      <a:srgbClr val="F3F3F3"/>
                    </a:solidFill>
                  </a:rPr>
                  <a:t>EDA Project</a:t>
                </a:r>
                <a:endParaRPr dirty="0"/>
              </a:p>
            </p:txBody>
          </p:sp>
          <p:sp>
            <p:nvSpPr>
              <p:cNvPr id="13" name="Textfeld 12"/>
              <p:cNvSpPr txBox="1"/>
              <p:nvPr/>
            </p:nvSpPr>
            <p:spPr bwMode="auto">
              <a:xfrm>
                <a:off x="1856375" y="3416875"/>
                <a:ext cx="8479247" cy="999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de-DE" sz="4400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Michael Rojkov</a:t>
                </a:r>
                <a:endParaRPr sz="4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34" name="Gruppieren 33"/>
            <p:cNvGrpSpPr/>
            <p:nvPr/>
          </p:nvGrpSpPr>
          <p:grpSpPr bwMode="auto">
            <a:xfrm>
              <a:off x="1710324" y="5171039"/>
              <a:ext cx="8754476" cy="1102751"/>
              <a:chOff x="1710324" y="5171039"/>
              <a:chExt cx="8754476" cy="1102751"/>
            </a:xfrm>
          </p:grpSpPr>
          <p:grpSp>
            <p:nvGrpSpPr>
              <p:cNvPr id="15" name="Gruppieren 14"/>
              <p:cNvGrpSpPr/>
              <p:nvPr/>
            </p:nvGrpSpPr>
            <p:grpSpPr bwMode="auto">
              <a:xfrm>
                <a:off x="5544624" y="5171039"/>
                <a:ext cx="4920176" cy="1102751"/>
                <a:chOff x="5544624" y="1072773"/>
                <a:chExt cx="4920176" cy="1102751"/>
              </a:xfrm>
            </p:grpSpPr>
            <p:cxnSp>
              <p:nvCxnSpPr>
                <p:cNvPr id="17" name="Gerader Verbinder 16"/>
                <p:cNvCxnSpPr>
                  <a:cxnSpLocks/>
                </p:cNvCxnSpPr>
                <p:nvPr/>
              </p:nvCxnSpPr>
              <p:spPr bwMode="auto">
                <a:xfrm>
                  <a:off x="6370318" y="1624149"/>
                  <a:ext cx="409448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Grafik 17"/>
                <p:cNvPicPr>
                  <a:picLocks noChangeAspect="1"/>
                </p:cNvPicPr>
                <p:nvPr/>
              </p:nvPicPr>
              <p:blipFill>
                <a:blip r:embed="rId5"/>
                <a:stretch/>
              </p:blipFill>
              <p:spPr bwMode="auto">
                <a:xfrm>
                  <a:off x="5544624" y="1072773"/>
                  <a:ext cx="1102751" cy="1102751"/>
                </a:xfrm>
                <a:prstGeom prst="rect">
                  <a:avLst/>
                </a:prstGeom>
              </p:spPr>
            </p:pic>
          </p:grpSp>
          <p:cxnSp>
            <p:nvCxnSpPr>
              <p:cNvPr id="33" name="Gerader Verbinder 32"/>
              <p:cNvCxnSpPr>
                <a:cxnSpLocks/>
              </p:cNvCxnSpPr>
              <p:nvPr/>
            </p:nvCxnSpPr>
            <p:spPr bwMode="auto">
              <a:xfrm>
                <a:off x="1710324" y="5704431"/>
                <a:ext cx="409448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/>
            <p:cNvGrpSpPr/>
            <p:nvPr/>
          </p:nvGrpSpPr>
          <p:grpSpPr bwMode="auto">
            <a:xfrm>
              <a:off x="1722932" y="1042698"/>
              <a:ext cx="8754476" cy="1102751"/>
              <a:chOff x="1710324" y="5171039"/>
              <a:chExt cx="8754476" cy="1102751"/>
            </a:xfrm>
          </p:grpSpPr>
          <p:grpSp>
            <p:nvGrpSpPr>
              <p:cNvPr id="36" name="Gruppieren 35"/>
              <p:cNvGrpSpPr/>
              <p:nvPr/>
            </p:nvGrpSpPr>
            <p:grpSpPr bwMode="auto">
              <a:xfrm>
                <a:off x="5544624" y="5171039"/>
                <a:ext cx="4920176" cy="1102751"/>
                <a:chOff x="5544624" y="1072773"/>
                <a:chExt cx="4920176" cy="1102751"/>
              </a:xfrm>
            </p:grpSpPr>
            <p:cxnSp>
              <p:nvCxnSpPr>
                <p:cNvPr id="38" name="Gerader Verbinder 37"/>
                <p:cNvCxnSpPr>
                  <a:cxnSpLocks/>
                </p:cNvCxnSpPr>
                <p:nvPr/>
              </p:nvCxnSpPr>
              <p:spPr bwMode="auto">
                <a:xfrm>
                  <a:off x="6370318" y="1624149"/>
                  <a:ext cx="409448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Grafik 38"/>
                <p:cNvPicPr>
                  <a:picLocks noChangeAspect="1"/>
                </p:cNvPicPr>
                <p:nvPr/>
              </p:nvPicPr>
              <p:blipFill>
                <a:blip r:embed="rId5"/>
                <a:stretch/>
              </p:blipFill>
              <p:spPr bwMode="auto">
                <a:xfrm>
                  <a:off x="5544624" y="1072773"/>
                  <a:ext cx="1102751" cy="1102751"/>
                </a:xfrm>
                <a:prstGeom prst="rect">
                  <a:avLst/>
                </a:prstGeom>
              </p:spPr>
            </p:pic>
          </p:grpSp>
          <p:cxnSp>
            <p:nvCxnSpPr>
              <p:cNvPr id="37" name="Gerader Verbinder 36"/>
              <p:cNvCxnSpPr>
                <a:cxnSpLocks/>
              </p:cNvCxnSpPr>
              <p:nvPr/>
            </p:nvCxnSpPr>
            <p:spPr bwMode="auto">
              <a:xfrm>
                <a:off x="1710324" y="5704431"/>
                <a:ext cx="409448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33E2FCA3-71DA-FE82-96C5-6936E4C5A997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rgbClr val="472E65"/>
          </a:solidFill>
          <a:ln>
            <a:solidFill>
              <a:srgbClr val="472E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1579EC-B8FD-23FD-51EA-93408230A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773871" y="1074300"/>
            <a:ext cx="612292" cy="5907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CF0AC64-192F-E01B-149E-6714D4A9A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789852" y="5178979"/>
            <a:ext cx="612292" cy="5907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776D6DC-74FA-8A9D-A8C9-EF1697553F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6150773-2967-F6C2-452F-4AA8D8D3E7D5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F299AD-41D2-A9DF-AA59-A583F9AD26A8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353D48-086A-FABD-B12A-7FFA356774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6438B26-0F67-32FA-34D6-92A78282B014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What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neighborhood</a:t>
            </a:r>
            <a:r>
              <a:rPr lang="de-DE" sz="3600" dirty="0">
                <a:solidFill>
                  <a:schemeClr val="bg1"/>
                </a:solidFill>
              </a:rPr>
              <a:t>?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94B8F1B6-ECE6-563F-76C7-0DB4E27147F9}"/>
              </a:ext>
            </a:extLst>
          </p:cNvPr>
          <p:cNvSpPr txBox="1"/>
          <p:nvPr/>
        </p:nvSpPr>
        <p:spPr bwMode="auto">
          <a:xfrm>
            <a:off x="495300" y="2060848"/>
            <a:ext cx="6608812" cy="1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IQR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districts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703B04-DFC6-6147-8296-F0C938A33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930075"/>
            <a:ext cx="3224436" cy="34274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DF9B32-525A-8227-1C84-94192CE23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744" y="2780928"/>
            <a:ext cx="8353366" cy="36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4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0F2A428-3A0B-3E3E-88ED-6882C6040C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392075-29CB-3D0C-E4AA-8EED163665CC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B0D8AB-CBDF-E48F-EEDA-4A7BD9EB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3A9DE4C-3EAF-4FFB-D213-3C6220478ED6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What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neighborhood</a:t>
            </a:r>
            <a:r>
              <a:rPr lang="de-DE" sz="3600" dirty="0">
                <a:solidFill>
                  <a:schemeClr val="bg1"/>
                </a:solidFill>
              </a:rPr>
              <a:t>?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DFECED4C-A78B-46FD-1B14-09D072029985}"/>
              </a:ext>
            </a:extLst>
          </p:cNvPr>
          <p:cNvSpPr txBox="1"/>
          <p:nvPr/>
        </p:nvSpPr>
        <p:spPr bwMode="auto">
          <a:xfrm>
            <a:off x="495300" y="2060848"/>
            <a:ext cx="7688932" cy="18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Districts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invest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3890DE9-D291-433F-ED70-A8C2EE25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2526820"/>
            <a:ext cx="4608512" cy="3830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751E82-A908-C15B-C43E-6020BE422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95300" y="2930075"/>
            <a:ext cx="3224436" cy="342748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0AB2C8A-90FA-FA57-0918-78D4150AF5B7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15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CE5530D-2CAE-9602-FF78-9C28D58B7CA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36C4D32-2E1A-1F69-EDCA-D734BBAA1E2B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923086-9511-029F-55F0-9775B043560C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2477866-AC5A-9050-A6D2-8A259FED96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C8C4B1-841B-672A-AAC5-729080040E1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What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neighborhood</a:t>
            </a:r>
            <a:r>
              <a:rPr lang="de-DE" sz="3600" dirty="0">
                <a:solidFill>
                  <a:schemeClr val="bg1"/>
                </a:solidFill>
              </a:rPr>
              <a:t>?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52111578-82D0-BC1B-3A02-2A58705AB678}"/>
              </a:ext>
            </a:extLst>
          </p:cNvPr>
          <p:cNvSpPr txBox="1"/>
          <p:nvPr/>
        </p:nvSpPr>
        <p:spPr bwMode="auto">
          <a:xfrm>
            <a:off x="495300" y="2060848"/>
            <a:ext cx="7688932" cy="519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Check individual </a:t>
            </a: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District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Check 98004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underraded</a:t>
            </a:r>
            <a:b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houses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IQR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sqft_living</a:t>
            </a: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Potential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mean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return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invest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  <a:b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2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1.459.349$</a:t>
            </a: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3EE3BB-CC18-7BCB-E2D1-AB783597A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3021072"/>
            <a:ext cx="6456040" cy="344525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2786593-C155-1C54-E98C-13DE4BD006A0}"/>
              </a:ext>
            </a:extLst>
          </p:cNvPr>
          <p:cNvSpPr txBox="1"/>
          <p:nvPr/>
        </p:nvSpPr>
        <p:spPr bwMode="auto">
          <a:xfrm>
            <a:off x="6804154" y="2663786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underrated</a:t>
            </a:r>
            <a:r>
              <a:rPr lang="de-DE" dirty="0"/>
              <a:t> </a:t>
            </a:r>
            <a:r>
              <a:rPr lang="de-DE" dirty="0" err="1"/>
              <a:t>houses</a:t>
            </a:r>
            <a:r>
              <a:rPr lang="de-DE" dirty="0"/>
              <a:t> in 98004</a:t>
            </a:r>
          </a:p>
        </p:txBody>
      </p:sp>
    </p:spTree>
    <p:extLst>
      <p:ext uri="{BB962C8B-B14F-4D97-AF65-F5344CB8AC3E}">
        <p14:creationId xmlns:p14="http://schemas.microsoft.com/office/powerpoint/2010/main" val="2609111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BCBD697-3420-2D43-69E9-2E3321D4B3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4A77447-05BA-BE2B-E091-5847B3118B55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8D3F7B-787D-ED33-866D-7E66061089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7D1993-8074-0B77-4EEC-F70484C5C41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>
                <a:solidFill>
                  <a:schemeClr val="bg1"/>
                </a:solidFill>
              </a:rPr>
              <a:t>WONDERING ABOUT RENOVATION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F4AE2B00-D6BB-CF72-9F10-8507724476BE}"/>
              </a:ext>
            </a:extLst>
          </p:cNvPr>
          <p:cNvSpPr txBox="1"/>
          <p:nvPr/>
        </p:nvSpPr>
        <p:spPr bwMode="auto">
          <a:xfrm>
            <a:off x="495300" y="2060848"/>
            <a:ext cx="10858500" cy="297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Should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renovate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building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financial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benefit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renovation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1E39392-1E8E-7AED-8C36-E68D40893B75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693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1B5F9EF-099C-618D-87EA-0C39C83CB64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932A591-2BF9-2F06-47A2-99587947382B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2CE07C-E8D2-E648-5581-0BD7A2C9C5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80726A-05C7-9DDE-796E-BED372C09086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Wondering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about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renovation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E492D9C3-3EF7-01F7-FED3-01C650EE376B}"/>
              </a:ext>
            </a:extLst>
          </p:cNvPr>
          <p:cNvSpPr txBox="1"/>
          <p:nvPr/>
        </p:nvSpPr>
        <p:spPr bwMode="auto">
          <a:xfrm>
            <a:off x="495300" y="2060848"/>
            <a:ext cx="10858500" cy="18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Should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renovate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building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YES!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4C99BED-9B52-AF9D-CDCD-24D87977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3154420"/>
            <a:ext cx="6450881" cy="344005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E43947A-1E44-CA42-553E-7F3FA05E51AB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67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CCBA646-0E72-B63C-E701-A1E33D6D17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97D1961-AD7C-6AAE-E757-3FB7D31D351C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FB13487-3227-062D-E9FE-17715576B17E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38CDAEE-A199-F6F4-FFD2-EBAECEB014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ACE6C3-D3E6-0B93-3833-5570AC14F21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Wondering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about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renovation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1C5BEFB9-371E-FCE6-9356-8C299AC34E7F}"/>
              </a:ext>
            </a:extLst>
          </p:cNvPr>
          <p:cNvSpPr txBox="1"/>
          <p:nvPr/>
        </p:nvSpPr>
        <p:spPr bwMode="auto">
          <a:xfrm>
            <a:off x="495300" y="2060848"/>
            <a:ext cx="10858500" cy="18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should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renovate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de-DE" sz="32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Now</a:t>
            </a: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de-DE" sz="40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250977-8DB8-817E-88BA-FA855C26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386" y="2995944"/>
            <a:ext cx="9048328" cy="36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3E23A38-0C8A-E3E5-82CF-34B4115728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67ACF00-EEFC-9C2E-75CE-22A2371F9D03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EF225F-955F-DD43-03DC-41870FB4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F2F1A8-E185-5CA6-EDB5-E16F654BDC30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Conclusion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31365603-D24B-41CD-49E7-AEBA0F8468ED}"/>
              </a:ext>
            </a:extLst>
          </p:cNvPr>
          <p:cNvSpPr txBox="1"/>
          <p:nvPr/>
        </p:nvSpPr>
        <p:spPr bwMode="auto">
          <a:xfrm>
            <a:off x="34137" y="2060847"/>
            <a:ext cx="423254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Invest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big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returns</a:t>
            </a:r>
            <a:endParaRPr lang="de-DE" sz="3600" b="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557E3C-2810-5B4A-32E8-B1A610168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1344" y="3068960"/>
            <a:ext cx="3540889" cy="2448272"/>
          </a:xfrm>
          <a:prstGeom prst="rect">
            <a:avLst/>
          </a:prstGeom>
        </p:spPr>
      </p:pic>
      <p:sp>
        <p:nvSpPr>
          <p:cNvPr id="10" name="Textfeld 2">
            <a:extLst>
              <a:ext uri="{FF2B5EF4-FFF2-40B4-BE49-F238E27FC236}">
                <a16:creationId xmlns:a16="http://schemas.microsoft.com/office/drawing/2014/main" id="{D640F884-A66C-69A6-83DC-43C922495DAD}"/>
              </a:ext>
            </a:extLst>
          </p:cNvPr>
          <p:cNvSpPr txBox="1"/>
          <p:nvPr/>
        </p:nvSpPr>
        <p:spPr bwMode="auto">
          <a:xfrm>
            <a:off x="4013863" y="2064342"/>
            <a:ext cx="423254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neighborhood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E327C8D-362E-4264-099C-B9E862FA5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266685" y="3068960"/>
            <a:ext cx="2946233" cy="2449002"/>
          </a:xfrm>
          <a:prstGeom prst="rect">
            <a:avLst/>
          </a:prstGeom>
        </p:spPr>
      </p:pic>
      <p:sp>
        <p:nvSpPr>
          <p:cNvPr id="12" name="Textfeld 2">
            <a:extLst>
              <a:ext uri="{FF2B5EF4-FFF2-40B4-BE49-F238E27FC236}">
                <a16:creationId xmlns:a16="http://schemas.microsoft.com/office/drawing/2014/main" id="{4756244B-2001-0756-AB4A-BACB888DE26A}"/>
              </a:ext>
            </a:extLst>
          </p:cNvPr>
          <p:cNvSpPr txBox="1"/>
          <p:nvPr/>
        </p:nvSpPr>
        <p:spPr bwMode="auto">
          <a:xfrm>
            <a:off x="8246411" y="2089150"/>
            <a:ext cx="3538221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Should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 </a:t>
            </a: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renovate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83A0BD4-1973-51A0-9615-98993CB5F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7432514" y="2909950"/>
            <a:ext cx="4568142" cy="2895314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8D14461-6880-B5F6-227F-D111DE44578F}"/>
              </a:ext>
            </a:extLst>
          </p:cNvPr>
          <p:cNvSpPr/>
          <p:nvPr/>
        </p:nvSpPr>
        <p:spPr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821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7B997E8-044A-35CA-18F1-C223CA46AC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Licht enthält.&#10;&#10;Automatisch generierte Beschreibung">
            <a:extLst>
              <a:ext uri="{FF2B5EF4-FFF2-40B4-BE49-F238E27FC236}">
                <a16:creationId xmlns:a16="http://schemas.microsoft.com/office/drawing/2014/main" id="{62161733-AE44-4DD2-5E36-3685FB1023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16267" t="20993" r="16244"/>
          <a:stretch/>
        </p:blipFill>
        <p:spPr bwMode="auto">
          <a:xfrm>
            <a:off x="-1" y="-1"/>
            <a:ext cx="12192001" cy="6513053"/>
          </a:xfrm>
          <a:prstGeom prst="rect">
            <a:avLst/>
          </a:prstGeom>
        </p:spPr>
      </p:pic>
      <p:pic>
        <p:nvPicPr>
          <p:cNvPr id="6" name="Grafik 61">
            <a:extLst>
              <a:ext uri="{FF2B5EF4-FFF2-40B4-BE49-F238E27FC236}">
                <a16:creationId xmlns:a16="http://schemas.microsoft.com/office/drawing/2014/main" id="{6B69A831-019F-A8A9-2CB1-56ED4509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170937" y="6156614"/>
            <a:ext cx="1846149" cy="39745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9C90799-1308-62AB-A1F1-00A16610D981}"/>
              </a:ext>
            </a:extLst>
          </p:cNvPr>
          <p:cNvSpPr/>
          <p:nvPr/>
        </p:nvSpPr>
        <p:spPr bwMode="auto">
          <a:xfrm>
            <a:off x="-8046" y="-19879"/>
            <a:ext cx="12192000" cy="6741369"/>
          </a:xfrm>
          <a:prstGeom prst="rect">
            <a:avLst/>
          </a:prstGeom>
          <a:solidFill>
            <a:srgbClr val="472E65">
              <a:alpha val="90000"/>
            </a:srgbClr>
          </a:solidFill>
          <a:ln>
            <a:solidFill>
              <a:srgbClr val="472E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FB40506-F263-3A6A-EDEC-6E0C7EBC9415}"/>
              </a:ext>
            </a:extLst>
          </p:cNvPr>
          <p:cNvGrpSpPr/>
          <p:nvPr/>
        </p:nvGrpSpPr>
        <p:grpSpPr bwMode="auto">
          <a:xfrm>
            <a:off x="1710324" y="813454"/>
            <a:ext cx="8767084" cy="5231092"/>
            <a:chOff x="1710324" y="1042698"/>
            <a:chExt cx="8767084" cy="5231092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738F01EA-1512-D3C1-3AEB-75D37EE185B3}"/>
                </a:ext>
              </a:extLst>
            </p:cNvPr>
            <p:cNvGrpSpPr/>
            <p:nvPr/>
          </p:nvGrpSpPr>
          <p:grpSpPr bwMode="auto">
            <a:xfrm>
              <a:off x="1856375" y="2050568"/>
              <a:ext cx="8479247" cy="2540557"/>
              <a:chOff x="1856375" y="1876079"/>
              <a:chExt cx="8479247" cy="2540557"/>
            </a:xfrm>
          </p:grpSpPr>
          <p:sp>
            <p:nvSpPr>
              <p:cNvPr id="22" name="Google Shape;193;p33">
                <a:extLst>
                  <a:ext uri="{FF2B5EF4-FFF2-40B4-BE49-F238E27FC236}">
                    <a16:creationId xmlns:a16="http://schemas.microsoft.com/office/drawing/2014/main" id="{88BC9EBE-4840-7B12-4B22-43A320B669D3}"/>
                  </a:ext>
                </a:extLst>
              </p:cNvPr>
              <p:cNvSpPr txBox="1"/>
              <p:nvPr/>
            </p:nvSpPr>
            <p:spPr bwMode="auto">
              <a:xfrm flipH="1">
                <a:off x="1933619" y="1876079"/>
                <a:ext cx="8324761" cy="928316"/>
              </a:xfrm>
              <a:prstGeom prst="rect">
                <a:avLst/>
              </a:prstGeom>
              <a:grpFill/>
            </p:spPr>
            <p:txBody>
              <a:bodyPr spcFirstLastPara="1" vert="horz" wrap="square" lIns="121900" tIns="121900" rIns="121900" bIns="121900" rtlCol="0" anchor="b" anchorCtr="0">
                <a:noAutofit/>
              </a:bodyPr>
              <a:lstStyle>
                <a:lvl1pPr algn="l" defTabSz="914400">
                  <a:lnSpc>
                    <a:spcPct val="90000"/>
                  </a:lnSpc>
                  <a:spcBef>
                    <a:spcPts val="0"/>
                  </a:spcBef>
                  <a:buNone/>
                  <a:defRPr sz="2800">
                    <a:solidFill>
                      <a:schemeClr val="tx1"/>
                    </a:solidFill>
                    <a:latin typeface="Open Sans"/>
                    <a:ea typeface="Open Sans"/>
                    <a:cs typeface="Open Sans"/>
                  </a:defRPr>
                </a:lvl1pPr>
              </a:lstStyle>
              <a:p>
                <a:pPr algn="ctr">
                  <a:defRPr/>
                </a:pPr>
                <a:r>
                  <a:rPr lang="de-DE" sz="4000" dirty="0">
                    <a:solidFill>
                      <a:srgbClr val="F3F3F3"/>
                    </a:solidFill>
                  </a:rPr>
                  <a:t>EDA Project</a:t>
                </a:r>
                <a:endParaRPr dirty="0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725AF29-9F47-3055-A091-7C2FC4DC31F7}"/>
                  </a:ext>
                </a:extLst>
              </p:cNvPr>
              <p:cNvSpPr txBox="1"/>
              <p:nvPr/>
            </p:nvSpPr>
            <p:spPr bwMode="auto">
              <a:xfrm>
                <a:off x="1856375" y="3416875"/>
                <a:ext cx="8479247" cy="999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de-DE" sz="4400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Michael Rojkov</a:t>
                </a:r>
                <a:endParaRPr sz="4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62097E04-03D3-B4BC-CD39-A9C6E69F7818}"/>
                </a:ext>
              </a:extLst>
            </p:cNvPr>
            <p:cNvGrpSpPr/>
            <p:nvPr/>
          </p:nvGrpSpPr>
          <p:grpSpPr bwMode="auto">
            <a:xfrm>
              <a:off x="1710324" y="5171039"/>
              <a:ext cx="8754476" cy="1102751"/>
              <a:chOff x="1710324" y="5171039"/>
              <a:chExt cx="8754476" cy="1102751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34390700-C37A-F19B-A08F-3C14A81A7831}"/>
                  </a:ext>
                </a:extLst>
              </p:cNvPr>
              <p:cNvGrpSpPr/>
              <p:nvPr/>
            </p:nvGrpSpPr>
            <p:grpSpPr bwMode="auto">
              <a:xfrm>
                <a:off x="5544624" y="5171039"/>
                <a:ext cx="4920176" cy="1102751"/>
                <a:chOff x="5544624" y="1072773"/>
                <a:chExt cx="4920176" cy="1102751"/>
              </a:xfrm>
            </p:grpSpPr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B70C49E0-4729-F571-BB12-6A00CE694CC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370318" y="1624149"/>
                  <a:ext cx="409448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Grafik 20">
                  <a:extLst>
                    <a:ext uri="{FF2B5EF4-FFF2-40B4-BE49-F238E27FC236}">
                      <a16:creationId xmlns:a16="http://schemas.microsoft.com/office/drawing/2014/main" id="{1FA45F3A-AC07-182F-DFEA-0CC811C6A9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/>
              </p:blipFill>
              <p:spPr bwMode="auto">
                <a:xfrm>
                  <a:off x="5544624" y="1072773"/>
                  <a:ext cx="1102751" cy="1102751"/>
                </a:xfrm>
                <a:prstGeom prst="rect">
                  <a:avLst/>
                </a:prstGeom>
              </p:spPr>
            </p:pic>
          </p:grpSp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D0CDA103-079B-7D12-DF00-A7E38D5F4B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10324" y="5704431"/>
                <a:ext cx="409448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9FCD0B22-51FE-DC3F-2EBD-5CBB3B09A498}"/>
                </a:ext>
              </a:extLst>
            </p:cNvPr>
            <p:cNvGrpSpPr/>
            <p:nvPr/>
          </p:nvGrpSpPr>
          <p:grpSpPr bwMode="auto">
            <a:xfrm>
              <a:off x="1722932" y="1042698"/>
              <a:ext cx="8754476" cy="1102751"/>
              <a:chOff x="1710324" y="5171039"/>
              <a:chExt cx="8754476" cy="1102751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A110CE88-064A-278C-C800-67E6D8BE667B}"/>
                  </a:ext>
                </a:extLst>
              </p:cNvPr>
              <p:cNvGrpSpPr/>
              <p:nvPr/>
            </p:nvGrpSpPr>
            <p:grpSpPr bwMode="auto">
              <a:xfrm>
                <a:off x="5544624" y="5171039"/>
                <a:ext cx="4920176" cy="1102751"/>
                <a:chOff x="5544624" y="1072773"/>
                <a:chExt cx="4920176" cy="1102751"/>
              </a:xfrm>
            </p:grpSpPr>
            <p:cxnSp>
              <p:nvCxnSpPr>
                <p:cNvPr id="12" name="Gerader Verbinder 11">
                  <a:extLst>
                    <a:ext uri="{FF2B5EF4-FFF2-40B4-BE49-F238E27FC236}">
                      <a16:creationId xmlns:a16="http://schemas.microsoft.com/office/drawing/2014/main" id="{B6E7058B-D528-637E-E156-CF08E0C034B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370318" y="1624149"/>
                  <a:ext cx="409448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" name="Grafik 13">
                  <a:extLst>
                    <a:ext uri="{FF2B5EF4-FFF2-40B4-BE49-F238E27FC236}">
                      <a16:creationId xmlns:a16="http://schemas.microsoft.com/office/drawing/2014/main" id="{240F55D6-68C8-3E57-662C-518920B398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/>
              </p:blipFill>
              <p:spPr bwMode="auto">
                <a:xfrm>
                  <a:off x="5544624" y="1072773"/>
                  <a:ext cx="1102751" cy="1102751"/>
                </a:xfrm>
                <a:prstGeom prst="rect">
                  <a:avLst/>
                </a:prstGeom>
              </p:spPr>
            </p:pic>
          </p:grp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D75EA5F9-C1DD-CD94-D395-6A135AD9E0A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10324" y="5704431"/>
                <a:ext cx="409448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4FE4F2BD-CA0A-25A7-0E8C-575DA6706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773871" y="1074300"/>
            <a:ext cx="612292" cy="59071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1E3BE28-A132-D291-94FF-3DB625D85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789852" y="5178979"/>
            <a:ext cx="612292" cy="59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2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Assignment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8A7AA8D-FA04-B89C-1810-9D586F1EFC19}"/>
              </a:ext>
            </a:extLst>
          </p:cNvPr>
          <p:cNvSpPr txBox="1"/>
          <p:nvPr/>
        </p:nvSpPr>
        <p:spPr bwMode="auto">
          <a:xfrm>
            <a:off x="482600" y="2146300"/>
            <a:ext cx="11201400" cy="348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Charles Christensen:</a:t>
            </a:r>
            <a:br>
              <a:rPr lang="de-DE" sz="32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320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Invest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big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returns</a:t>
            </a: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Wondering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rennovation</a:t>
            </a: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Which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neighbourhood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6551A77-586A-FF23-DCA8-A9F5292C07F1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9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AACF31C-C3FD-52CD-539A-1E923D0F17F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80D9428-A73A-82AF-1EB5-0F9378010B69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190375-B049-93AE-B730-F5FB7462A2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6773E7-101C-ACFD-3DE2-D345DE976166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B51283AC-F9CC-4127-9C07-777607882734}"/>
              </a:ext>
            </a:extLst>
          </p:cNvPr>
          <p:cNvSpPr txBox="1"/>
          <p:nvPr/>
        </p:nvSpPr>
        <p:spPr bwMode="auto">
          <a:xfrm>
            <a:off x="482600" y="2060848"/>
            <a:ext cx="8925768" cy="399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Invest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 Big </a:t>
            </a:r>
            <a:r>
              <a:rPr lang="de-DE" sz="2800" u="sng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returns</a:t>
            </a: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endParaRPr lang="de-DE" sz="280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Find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methods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discover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houses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that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potentially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underrated</a:t>
            </a:r>
            <a:b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Find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houses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buying-price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low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selling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high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3A9F823-A48A-CE83-A975-95A8F6EF0F14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3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4C164CB-1433-5710-947B-B3F228F26A6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F60A083-7AB6-4413-E730-4D85B0346E1B}"/>
              </a:ext>
            </a:extLst>
          </p:cNvPr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68CDD5-77BD-F29B-A141-95D1F610FE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0216A5-6192-0153-85D1-F4A257C86BC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D278B518-A4E8-0F80-9B28-D9F3EA19FE9C}"/>
              </a:ext>
            </a:extLst>
          </p:cNvPr>
          <p:cNvSpPr txBox="1"/>
          <p:nvPr/>
        </p:nvSpPr>
        <p:spPr bwMode="auto">
          <a:xfrm>
            <a:off x="482600" y="2060848"/>
            <a:ext cx="11230024" cy="3143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Hypothesis:</a:t>
            </a:r>
            <a:br>
              <a:rPr lang="de-DE" sz="2800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2800" i="0" u="sng" dirty="0">
              <a:effectLst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sz="2000" b="0" i="0" dirty="0">
                <a:solidFill>
                  <a:srgbClr val="1D1C1D"/>
                </a:solidFill>
                <a:effectLst/>
                <a:latin typeface="Slack-Lato"/>
              </a:rPr>
              <a:t>1. The grade of a house correlates with the price of a house</a:t>
            </a:r>
            <a:br>
              <a:rPr lang="en-US" sz="2000" dirty="0"/>
            </a:br>
            <a:r>
              <a:rPr lang="en-US" sz="2000" b="0" i="0" dirty="0">
                <a:solidFill>
                  <a:srgbClr val="1D1C1D"/>
                </a:solidFill>
                <a:effectLst/>
                <a:latin typeface="Slack-Lato"/>
              </a:rPr>
              <a:t>2. Houses with higher prices have a higher variance in price, making them interesting for investment</a:t>
            </a:r>
            <a:br>
              <a:rPr lang="en-US" sz="2000" dirty="0"/>
            </a:br>
            <a:r>
              <a:rPr lang="en-US" sz="2000" b="0" i="0" dirty="0">
                <a:solidFill>
                  <a:srgbClr val="1D1C1D"/>
                </a:solidFill>
                <a:effectLst/>
                <a:latin typeface="Slack-Lato"/>
              </a:rPr>
              <a:t>3. The closer a house is to the city center, the higher the prices will be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77A6A5C-3EB8-1CCD-3032-CA8934F5AED8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25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8A7AA8D-FA04-B89C-1810-9D586F1EFC19}"/>
              </a:ext>
            </a:extLst>
          </p:cNvPr>
          <p:cNvSpPr txBox="1"/>
          <p:nvPr/>
        </p:nvSpPr>
        <p:spPr bwMode="auto">
          <a:xfrm>
            <a:off x="482600" y="2060848"/>
            <a:ext cx="3885208" cy="200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Propertys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Map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all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locations</a:t>
            </a: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Highlight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</a:t>
            </a: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060149-DDDB-ECCA-E511-67552F3E7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2434642"/>
            <a:ext cx="4209798" cy="41989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5114CC6-B7CC-6815-2625-D128E755074E}"/>
              </a:ext>
            </a:extLst>
          </p:cNvPr>
          <p:cNvSpPr txBox="1"/>
          <p:nvPr/>
        </p:nvSpPr>
        <p:spPr>
          <a:xfrm>
            <a:off x="4507608" y="2065310"/>
            <a:ext cx="450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All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highlighted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price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CA9D804-1295-0263-2AA0-3E5806560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655" y="2420888"/>
            <a:ext cx="885949" cy="234347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19B5BE3-E202-6140-739A-9DFA67B806F6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58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D586604-30DA-3BA5-EFD6-93C0CC82DC2F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8A7AA8D-FA04-B89C-1810-9D586F1EFC19}"/>
              </a:ext>
            </a:extLst>
          </p:cNvPr>
          <p:cNvSpPr txBox="1"/>
          <p:nvPr/>
        </p:nvSpPr>
        <p:spPr bwMode="auto">
          <a:xfrm>
            <a:off x="482600" y="2060848"/>
            <a:ext cx="11201400" cy="372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Propertys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depth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view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top 1%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locations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b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price</a:t>
            </a: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br>
              <a:rPr lang="de-DE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lot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assets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located</a:t>
            </a:r>
            <a:b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close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water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114CC6-B7CC-6815-2625-D128E755074E}"/>
              </a:ext>
            </a:extLst>
          </p:cNvPr>
          <p:cNvSpPr txBox="1"/>
          <p:nvPr/>
        </p:nvSpPr>
        <p:spPr>
          <a:xfrm>
            <a:off x="6975383" y="2437262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Top 1%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price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086CB1-FE74-3846-B0A3-38871712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780928"/>
            <a:ext cx="6045300" cy="347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1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8A7AA8D-FA04-B89C-1810-9D586F1EFC19}"/>
              </a:ext>
            </a:extLst>
          </p:cNvPr>
          <p:cNvSpPr txBox="1"/>
          <p:nvPr/>
        </p:nvSpPr>
        <p:spPr bwMode="auto">
          <a:xfrm>
            <a:off x="482600" y="2060848"/>
            <a:ext cx="11201400" cy="363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Top10 Assets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32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waterfront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Price: </a:t>
            </a:r>
            <a:r>
              <a:rPr lang="de-DE" sz="2000" b="0" i="0" dirty="0">
                <a:effectLst/>
                <a:latin typeface="Open Sans Light" panose="020B0306030504020204"/>
              </a:rPr>
              <a:t>4395454.545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i="0" dirty="0" err="1">
                <a:effectLst/>
                <a:latin typeface="Open Sans Light" panose="020B0306030504020204"/>
              </a:rPr>
              <a:t>sqft_living</a:t>
            </a:r>
            <a:r>
              <a:rPr lang="de-DE" sz="2000" dirty="0">
                <a:latin typeface="Open Sans Light" panose="020B0306030504020204"/>
              </a:rPr>
              <a:t>: </a:t>
            </a:r>
            <a:r>
              <a:rPr lang="de-DE" sz="2000" b="0" i="0" dirty="0">
                <a:effectLst/>
                <a:latin typeface="Open Sans Light" panose="020B0306030504020204"/>
              </a:rPr>
              <a:t>6627.273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grade: 11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Mean </a:t>
            </a:r>
            <a:r>
              <a:rPr lang="de-DE" sz="2000" dirty="0" err="1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condition</a:t>
            </a:r>
            <a:r>
              <a:rPr lang="de-DE" sz="2000" dirty="0"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: 11</a:t>
            </a: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Find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appartmants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comparable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size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similar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features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dataset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EAA97F7-FBC7-3B58-AA17-6E2F2653041F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0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0"/>
            <a:ext cx="12192000" cy="1825625"/>
          </a:xfrm>
          <a:prstGeom prst="rect">
            <a:avLst/>
          </a:prstGeom>
          <a:solidFill>
            <a:srgbClr val="472E65"/>
          </a:solidFill>
          <a:ln>
            <a:solidFill>
              <a:srgbClr val="201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8000"/>
          </a:blip>
          <a:srcRect t="11267" b="67790"/>
          <a:stretch/>
        </p:blipFill>
        <p:spPr bwMode="auto">
          <a:xfrm>
            <a:off x="34137" y="-27384"/>
            <a:ext cx="12192000" cy="18256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3600" dirty="0" err="1">
                <a:solidFill>
                  <a:schemeClr val="bg1"/>
                </a:solidFill>
              </a:rPr>
              <a:t>Invest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with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big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returns</a:t>
            </a:r>
            <a:endParaRPr lang="de-DE" sz="3600" dirty="0"/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88A7AA8D-FA04-B89C-1810-9D586F1EFC19}"/>
              </a:ext>
            </a:extLst>
          </p:cNvPr>
          <p:cNvSpPr txBox="1"/>
          <p:nvPr/>
        </p:nvSpPr>
        <p:spPr bwMode="auto">
          <a:xfrm>
            <a:off x="482600" y="2060848"/>
            <a:ext cx="11201400" cy="371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4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Underrated</a:t>
            </a:r>
            <a:r>
              <a:rPr lang="de-DE" sz="24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houses</a:t>
            </a:r>
            <a:r>
              <a:rPr lang="de-DE" sz="24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DE" sz="24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400" b="0" i="0" u="sng" dirty="0" err="1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waterfront</a:t>
            </a:r>
            <a:r>
              <a:rPr lang="de-DE" sz="3200" b="0" i="0" u="sng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locations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are</a:t>
            </a: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potentially</a:t>
            </a:r>
            <a:b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underrated</a:t>
            </a: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Potential ROI: </a:t>
            </a:r>
            <a:r>
              <a:rPr lang="de-DE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1.135.454$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de-DE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114CC6-B7CC-6815-2625-D128E755074E}"/>
              </a:ext>
            </a:extLst>
          </p:cNvPr>
          <p:cNvSpPr txBox="1"/>
          <p:nvPr/>
        </p:nvSpPr>
        <p:spPr>
          <a:xfrm>
            <a:off x="6888088" y="2361039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Underrated</a:t>
            </a:r>
            <a:r>
              <a:rPr lang="de-DE" dirty="0"/>
              <a:t> </a:t>
            </a:r>
            <a:r>
              <a:rPr lang="de-DE" dirty="0" err="1"/>
              <a:t>propertys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waterfront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9B3813E-F174-F020-5E4A-A407666F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2780928"/>
            <a:ext cx="5791838" cy="247677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661D355-0127-0D65-E7CE-27D92D9D3E66}"/>
              </a:ext>
            </a:extLst>
          </p:cNvPr>
          <p:cNvSpPr/>
          <p:nvPr/>
        </p:nvSpPr>
        <p:spPr bwMode="auto">
          <a:xfrm>
            <a:off x="9768408" y="6093296"/>
            <a:ext cx="237626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2736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ACPS">
      <a:dk1>
        <a:sysClr val="windowText" lastClr="000000"/>
      </a:dk1>
      <a:lt1>
        <a:sysClr val="window" lastClr="FFFFFF"/>
      </a:lt1>
      <a:dk2>
        <a:srgbClr val="21264E"/>
      </a:dk2>
      <a:lt2>
        <a:srgbClr val="2E178C"/>
      </a:lt2>
      <a:accent1>
        <a:srgbClr val="FFFC6B"/>
      </a:accent1>
      <a:accent2>
        <a:srgbClr val="FFD66B"/>
      </a:accent2>
      <a:accent3>
        <a:srgbClr val="FC2B52"/>
      </a:accent3>
      <a:accent4>
        <a:srgbClr val="9D0490"/>
      </a:accent4>
      <a:accent5>
        <a:srgbClr val="FFFFFF"/>
      </a:accent5>
      <a:accent6>
        <a:srgbClr val="000000"/>
      </a:accent6>
      <a:hlink>
        <a:srgbClr val="FFFFFF"/>
      </a:hlink>
      <a:folHlink>
        <a:srgbClr val="000000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1238</Words>
  <Application>Microsoft Office PowerPoint</Application>
  <DocSecurity>0</DocSecurity>
  <PresentationFormat>Breitbild</PresentationFormat>
  <Paragraphs>185</Paragraphs>
  <Slides>27</Slides>
  <Notes>26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DM Serif Display</vt:lpstr>
      <vt:lpstr>Open Sans</vt:lpstr>
      <vt:lpstr>Open Sans Light</vt:lpstr>
      <vt:lpstr>Slack-Lato</vt:lpstr>
      <vt:lpstr>Wingdings</vt:lpstr>
      <vt:lpstr>1_Office</vt:lpstr>
      <vt:lpstr>PowerPoint-Präsentation</vt:lpstr>
      <vt:lpstr>PowerPoint-Präsentation</vt:lpstr>
      <vt:lpstr>Assignment</vt:lpstr>
      <vt:lpstr>Invest with big returns</vt:lpstr>
      <vt:lpstr>Invest with big returns</vt:lpstr>
      <vt:lpstr>Invest with big returns</vt:lpstr>
      <vt:lpstr>Invest with big returns</vt:lpstr>
      <vt:lpstr>Invest with big returns</vt:lpstr>
      <vt:lpstr>Invest with big returns</vt:lpstr>
      <vt:lpstr>Invest with big returns</vt:lpstr>
      <vt:lpstr>Invest with big returns</vt:lpstr>
      <vt:lpstr>Invest with big returns</vt:lpstr>
      <vt:lpstr>Invest with big returns</vt:lpstr>
      <vt:lpstr>What neighborhood?</vt:lpstr>
      <vt:lpstr>What neighborhood?</vt:lpstr>
      <vt:lpstr>What neighborhood?</vt:lpstr>
      <vt:lpstr>What neighborhood?</vt:lpstr>
      <vt:lpstr>What neighborhood?</vt:lpstr>
      <vt:lpstr>What neighborhood?</vt:lpstr>
      <vt:lpstr>What neighborhood?</vt:lpstr>
      <vt:lpstr>What neighborhood?</vt:lpstr>
      <vt:lpstr>What neighborhood?</vt:lpstr>
      <vt:lpstr>WONDERING ABOUT RENOVATION</vt:lpstr>
      <vt:lpstr>Wondering about renovation</vt:lpstr>
      <vt:lpstr>Wondering about renovation</vt:lpstr>
      <vt:lpstr>Conclusion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Sophia Koderer</dc:creator>
  <cp:keywords/>
  <dc:description/>
  <cp:lastModifiedBy>Mischa Rojkov</cp:lastModifiedBy>
  <cp:revision>173</cp:revision>
  <dcterms:created xsi:type="dcterms:W3CDTF">2022-04-01T10:04:01Z</dcterms:created>
  <dcterms:modified xsi:type="dcterms:W3CDTF">2024-11-05T14:19:30Z</dcterms:modified>
  <cp:category/>
  <dc:identifier/>
  <cp:contentStatus/>
  <dc:language/>
  <cp:version/>
</cp:coreProperties>
</file>